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6" r:id="rId1"/>
  </p:sldMasterIdLst>
  <p:sldIdLst>
    <p:sldId id="256" r:id="rId2"/>
    <p:sldId id="258" r:id="rId3"/>
    <p:sldId id="276" r:id="rId4"/>
    <p:sldId id="277" r:id="rId5"/>
    <p:sldId id="278" r:id="rId6"/>
    <p:sldId id="269" r:id="rId7"/>
    <p:sldId id="282" r:id="rId8"/>
    <p:sldId id="28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10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39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1112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252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8322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71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486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71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24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53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69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43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85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487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96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53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apatbilim.kg/certified-international-experts/" TargetMode="External"/><Relationship Id="rId2" Type="http://schemas.openxmlformats.org/officeDocument/2006/relationships/hyperlink" Target="https://sapatbilim.kg/certified-hpe-expert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apatbilim.kg/documents-agency/" TargetMode="External"/><Relationship Id="rId2" Type="http://schemas.openxmlformats.org/officeDocument/2006/relationships/hyperlink" Target="https://sapatbilim.kg/accreditation-results-2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7DCBE8-BB0B-412F-A644-4F5FF4FCD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537252"/>
            <a:ext cx="8915399" cy="3240129"/>
          </a:xfrm>
        </p:spPr>
        <p:txBody>
          <a:bodyPr>
            <a:normAutofit/>
          </a:bodyPr>
          <a:lstStyle/>
          <a:p>
            <a:pPr algn="ctr"/>
            <a:r>
              <a:rPr lang="ky-KG" sz="2200" b="1" dirty="0">
                <a:solidFill>
                  <a:srgbClr val="002060"/>
                </a:solidFill>
              </a:rPr>
              <a:t>«Сапаттуу Билим” билим берүү уюмдарын жана программаларын</a:t>
            </a:r>
            <a:br>
              <a:rPr lang="ru-RU" sz="2200" dirty="0">
                <a:solidFill>
                  <a:srgbClr val="002060"/>
                </a:solidFill>
              </a:rPr>
            </a:br>
            <a:r>
              <a:rPr lang="ky-KG" sz="2200" b="1" dirty="0">
                <a:solidFill>
                  <a:srgbClr val="002060"/>
                </a:solidFill>
              </a:rPr>
              <a:t>аккредитациялоо боюнча агенттик</a:t>
            </a:r>
            <a:br>
              <a:rPr lang="ky-KG" sz="2200" b="1" dirty="0">
                <a:solidFill>
                  <a:srgbClr val="002060"/>
                </a:solidFill>
              </a:rPr>
            </a:br>
            <a:br>
              <a:rPr lang="ru-RU" sz="2200" dirty="0"/>
            </a:br>
            <a:r>
              <a:rPr lang="ky-KG" sz="2400" b="1" dirty="0">
                <a:solidFill>
                  <a:schemeClr val="accent1">
                    <a:lumMod val="75000"/>
                  </a:schemeClr>
                </a:solidFill>
              </a:rPr>
              <a:t>МИССИЯ:    </a:t>
            </a:r>
            <a:r>
              <a:rPr lang="ky-KG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билим берүү уюмдарынын билим сапатын жогорулатууга көмөктөшүү жана улуттук, эл аралык деңгээлде алардын атаандаштыкка жөндөмдүүлүгүн жогорулатуу.</a:t>
            </a:r>
            <a:br>
              <a:rPr lang="ru-RU" sz="2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CABF02E-EF9E-4B75-8416-91E468E0A8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589213" y="5196565"/>
            <a:ext cx="7264425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y-KG" altLang="ru-RU" sz="21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inherit"/>
              </a:rPr>
              <a:t>Агенттиктин 2023-жылга карата ишмердүүлүгү жөнүндө отчету</a:t>
            </a:r>
            <a:r>
              <a:rPr kumimoji="0" lang="ky-KG" altLang="ru-RU" sz="11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 </a:t>
            </a:r>
            <a:endParaRPr kumimoji="0" lang="ky-KG" altLang="ru-RU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55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79D2D7-F5D7-4C62-981E-4B716944B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y-KG" b="1" dirty="0"/>
              <a:t>Биз жөнүндө: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A9CFF7-8CBB-416A-B241-B314B985C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148" y="1905000"/>
            <a:ext cx="9079464" cy="4254700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ky-KG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2016-жылы Юстиция министрлигинен каттоодон өткөн. </a:t>
            </a:r>
          </a:p>
          <a:p>
            <a:pPr algn="just"/>
            <a:r>
              <a:rPr lang="ky-KG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кайра каттоодон  (26.08.22-ж.катталган), мамлекеттик каттоо жөнүндө күбөлүк, ЮМК сериясы 0055808 .</a:t>
            </a:r>
          </a:p>
          <a:p>
            <a:pPr lvl="0" algn="just"/>
            <a:r>
              <a:rPr lang="ky-KG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расмий сайтыбыз бар  </a:t>
            </a:r>
            <a:r>
              <a:rPr lang="ky-KG" sz="8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http://sapatbilim.kg</a:t>
            </a:r>
            <a:endParaRPr lang="ru-RU" sz="8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y-KG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орто кесиптик билим берүүнүн,  жогорку окуу жайлардын алдыңкы адистеринен жана иш берүүчулөрдүн  ичинен эксперттердин  базасы түзулгөн;</a:t>
            </a:r>
            <a:endParaRPr lang="ru-RU" sz="8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y-KG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Эксперттердин арасында сапат менеджментинин системалары боюнча  тастыкталган аудиторлор (180 9001:2015) жана сапат менеджменти системаларынын адистери бар;</a:t>
            </a:r>
            <a:endParaRPr lang="ru-RU" sz="8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864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7D3CE-1879-44D5-A8D4-0ADD83771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Методикалык-уюштуруу</a:t>
            </a:r>
            <a:r>
              <a:rPr lang="ru-RU" b="1" dirty="0"/>
              <a:t> </a:t>
            </a:r>
            <a:r>
              <a:rPr lang="ru-RU" b="1" dirty="0" err="1"/>
              <a:t>иштери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D4522E-9718-4D7B-8C9C-568F6C33F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  </a:t>
            </a:r>
            <a:r>
              <a:rPr lang="ru-RU" sz="2000" dirty="0" err="1">
                <a:solidFill>
                  <a:schemeClr val="tx1"/>
                </a:solidFill>
              </a:rPr>
              <a:t>Агенттик</a:t>
            </a:r>
            <a:r>
              <a:rPr lang="ru-RU" sz="2000" dirty="0">
                <a:solidFill>
                  <a:schemeClr val="tx1"/>
                </a:solidFill>
              </a:rPr>
              <a:t>  </a:t>
            </a:r>
            <a:r>
              <a:rPr lang="ru-RU" sz="2000" dirty="0" err="1">
                <a:solidFill>
                  <a:schemeClr val="tx1"/>
                </a:solidFill>
              </a:rPr>
              <a:t>жылдын</a:t>
            </a:r>
            <a:r>
              <a:rPr lang="ru-RU" sz="2000" dirty="0">
                <a:solidFill>
                  <a:schemeClr val="tx1"/>
                </a:solidFill>
              </a:rPr>
              <a:t>  </a:t>
            </a:r>
            <a:r>
              <a:rPr lang="ru-RU" sz="2000" dirty="0" err="1">
                <a:solidFill>
                  <a:schemeClr val="tx1"/>
                </a:solidFill>
              </a:rPr>
              <a:t>башында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агенттиктин</a:t>
            </a:r>
            <a:r>
              <a:rPr lang="ru-RU" sz="2000" dirty="0">
                <a:solidFill>
                  <a:schemeClr val="tx1"/>
                </a:solidFill>
              </a:rPr>
              <a:t> Мониторинг </a:t>
            </a:r>
            <a:r>
              <a:rPr lang="ru-RU" sz="2000" dirty="0" err="1">
                <a:solidFill>
                  <a:schemeClr val="tx1"/>
                </a:solidFill>
              </a:rPr>
              <a:t>жүргүзгөн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жыйынтыктары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боюнча</a:t>
            </a:r>
            <a:r>
              <a:rPr lang="ru-RU" sz="2000" dirty="0">
                <a:solidFill>
                  <a:schemeClr val="tx1"/>
                </a:solidFill>
              </a:rPr>
              <a:t>    </a:t>
            </a:r>
            <a:r>
              <a:rPr lang="ru-RU" sz="2000" dirty="0" err="1">
                <a:solidFill>
                  <a:schemeClr val="tx1"/>
                </a:solidFill>
              </a:rPr>
              <a:t>комиссиянын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айтып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кеткен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каталарын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жоюу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жана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эскертүүлөрүн</a:t>
            </a:r>
            <a:r>
              <a:rPr lang="ru-RU" sz="2000" dirty="0">
                <a:solidFill>
                  <a:schemeClr val="tx1"/>
                </a:solidFill>
              </a:rPr>
              <a:t>   </a:t>
            </a:r>
            <a:r>
              <a:rPr lang="ru-RU" sz="2000" dirty="0" err="1">
                <a:solidFill>
                  <a:schemeClr val="tx1"/>
                </a:solidFill>
              </a:rPr>
              <a:t>оңдоп-түзөөнүн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аларды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ишке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ашыруунун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үстүндө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иштеди</a:t>
            </a:r>
            <a:r>
              <a:rPr lang="ru-RU" sz="200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      </a:t>
            </a:r>
            <a:r>
              <a:rPr lang="ru-RU" sz="2000" dirty="0" err="1">
                <a:solidFill>
                  <a:schemeClr val="tx1"/>
                </a:solidFill>
              </a:rPr>
              <a:t>Өзүн-өзүнө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анализдөөнү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жүргүзүү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учурунда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агентствонун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жалпы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ишмердүүлүгү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анализденди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жана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калыпка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салынды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dirty="0" err="1">
                <a:solidFill>
                  <a:schemeClr val="tx1"/>
                </a:solidFill>
              </a:rPr>
              <a:t>Эксперттер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тууралуу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маалымат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базасы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жаңыртылган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жана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аккредитациялык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агенттигинин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иштөө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талаптарына</a:t>
            </a:r>
            <a:r>
              <a:rPr lang="ru-RU" sz="2000" dirty="0">
                <a:solidFill>
                  <a:schemeClr val="tx1"/>
                </a:solidFill>
              </a:rPr>
              <a:t>  </a:t>
            </a:r>
            <a:r>
              <a:rPr lang="ru-RU" sz="2000" dirty="0" err="1">
                <a:solidFill>
                  <a:schemeClr val="tx1"/>
                </a:solidFill>
              </a:rPr>
              <a:t>жооп</a:t>
            </a:r>
            <a:r>
              <a:rPr lang="ru-RU" sz="2000" dirty="0">
                <a:solidFill>
                  <a:schemeClr val="tx1"/>
                </a:solidFill>
              </a:rPr>
              <a:t> берет  </a:t>
            </a:r>
            <a:r>
              <a:rPr lang="en-US" sz="2000" u="sng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ru-RU" sz="2000" u="sng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</a:t>
            </a:r>
            <a:r>
              <a:rPr lang="en-US" sz="2000" u="sng" dirty="0" err="1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sapatbilim</a:t>
            </a:r>
            <a:r>
              <a:rPr lang="ru-RU" sz="2000" u="sng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000" u="sng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kg</a:t>
            </a:r>
            <a:r>
              <a:rPr lang="ru-RU" sz="2000" u="sng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000" u="sng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certified</a:t>
            </a:r>
            <a:r>
              <a:rPr lang="ru-RU" sz="2000" u="sng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en-US" sz="2000" u="sng" dirty="0" err="1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hpe</a:t>
            </a:r>
            <a:r>
              <a:rPr lang="ru-RU" sz="2000" u="sng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en-US" sz="2000" u="sng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experts</a:t>
            </a:r>
            <a:r>
              <a:rPr lang="ru-RU" sz="2000" dirty="0">
                <a:solidFill>
                  <a:srgbClr val="002060"/>
                </a:solidFill>
              </a:rPr>
              <a:t> /</a:t>
            </a:r>
            <a:r>
              <a:rPr lang="en-US" sz="2000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ru-RU" sz="2000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</a:t>
            </a:r>
            <a:r>
              <a:rPr lang="en-US" sz="2000" u="sng" dirty="0" err="1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sapatbilim</a:t>
            </a:r>
            <a:r>
              <a:rPr lang="ru-RU" sz="2000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000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kg</a:t>
            </a:r>
            <a:r>
              <a:rPr lang="ru-RU" sz="2000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000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certified</a:t>
            </a:r>
            <a:r>
              <a:rPr lang="ru-RU" sz="2000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en-US" sz="2000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international</a:t>
            </a:r>
            <a:r>
              <a:rPr lang="ru-RU" sz="2000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en-US" sz="2000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experts</a:t>
            </a:r>
            <a:r>
              <a:rPr lang="ru-RU" sz="2000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55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C873375-4353-4B24-924F-B34A8E8B3BA5}"/>
              </a:ext>
            </a:extLst>
          </p:cNvPr>
          <p:cNvSpPr/>
          <p:nvPr/>
        </p:nvSpPr>
        <p:spPr>
          <a:xfrm>
            <a:off x="2054087" y="742121"/>
            <a:ext cx="918375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000" dirty="0">
                <a:ea typeface="Microsoft Sans Serif" panose="020B0604020202020204" pitchFamily="34" charset="0"/>
                <a:cs typeface="Times New Roman" panose="02020603050405020304" pitchFamily="18" charset="0"/>
              </a:rPr>
              <a:t>2023-жылдын 19-январынын №-1 </a:t>
            </a:r>
            <a:r>
              <a:rPr lang="ru-RU" sz="2000" dirty="0" err="1">
                <a:ea typeface="Microsoft Sans Serif" panose="020B0604020202020204" pitchFamily="34" charset="0"/>
                <a:cs typeface="Times New Roman" panose="02020603050405020304" pitchFamily="18" charset="0"/>
              </a:rPr>
              <a:t>протоколунда</a:t>
            </a:r>
            <a:r>
              <a:rPr lang="ru-RU" sz="2000" dirty="0"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Microsoft Sans Serif" panose="020B0604020202020204" pitchFamily="34" charset="0"/>
                <a:cs typeface="Times New Roman" panose="02020603050405020304" pitchFamily="18" charset="0"/>
              </a:rPr>
              <a:t>аккредитациялык</a:t>
            </a:r>
            <a:r>
              <a:rPr lang="ru-RU" sz="2000" dirty="0"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Microsoft Sans Serif" panose="020B0604020202020204" pitchFamily="34" charset="0"/>
                <a:cs typeface="Times New Roman" panose="02020603050405020304" pitchFamily="18" charset="0"/>
              </a:rPr>
              <a:t>кеңеш</a:t>
            </a:r>
            <a:r>
              <a:rPr lang="ru-RU" sz="2000" dirty="0"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Microsoft Sans Serif" panose="020B0604020202020204" pitchFamily="34" charset="0"/>
                <a:cs typeface="Times New Roman" panose="02020603050405020304" pitchFamily="18" charset="0"/>
              </a:rPr>
              <a:t>боюнча</a:t>
            </a:r>
            <a:r>
              <a:rPr lang="ru-RU" sz="2000" dirty="0"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Microsoft Sans Serif" panose="020B0604020202020204" pitchFamily="34" charset="0"/>
                <a:cs typeface="Times New Roman" panose="02020603050405020304" pitchFamily="18" charset="0"/>
              </a:rPr>
              <a:t>жобого</a:t>
            </a:r>
            <a:r>
              <a:rPr lang="ru-RU" sz="2000" dirty="0"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Microsoft Sans Serif" panose="020B0604020202020204" pitchFamily="34" charset="0"/>
                <a:cs typeface="Times New Roman" panose="02020603050405020304" pitchFamily="18" charset="0"/>
              </a:rPr>
              <a:t>корректировкалоо</a:t>
            </a:r>
            <a:r>
              <a:rPr lang="ru-RU" sz="2000" dirty="0"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Microsoft Sans Serif" panose="020B0604020202020204" pitchFamily="34" charset="0"/>
                <a:cs typeface="Times New Roman" panose="02020603050405020304" pitchFamily="18" charset="0"/>
              </a:rPr>
              <a:t>берилди</a:t>
            </a:r>
            <a:r>
              <a:rPr lang="ru-RU" sz="2000" dirty="0">
                <a:solidFill>
                  <a:srgbClr val="0070C0"/>
                </a:solidFill>
                <a:ea typeface="Microsoft Sans Serif" panose="020B060402020202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u="sng" dirty="0">
                <a:solidFill>
                  <a:srgbClr val="0070C0"/>
                </a:solidFill>
                <a:ea typeface="SimSun" panose="02010600030101010101" pitchFamily="2" charset="-122"/>
                <a:cs typeface="Microsoft Sans Serif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https://sapatbilim.kg/accreditation-results-2</a:t>
            </a:r>
            <a:r>
              <a:rPr lang="en-US" sz="2000" u="sng" dirty="0">
                <a:solidFill>
                  <a:srgbClr val="0000FF"/>
                </a:solidFill>
                <a:ea typeface="SimSun" panose="02010600030101010101" pitchFamily="2" charset="-122"/>
                <a:cs typeface="Microsoft Sans Serif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ru-RU" sz="2000" u="sng" dirty="0">
              <a:solidFill>
                <a:srgbClr val="0000FF"/>
              </a:solidFill>
              <a:ea typeface="SimSun" panose="02010600030101010101" pitchFamily="2" charset="-122"/>
              <a:cs typeface="Microsoft Sans Serif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20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ea typeface="Microsoft Sans Serif" panose="020B0604020202020204" pitchFamily="34" charset="0"/>
              </a:rPr>
              <a:t>2023-</a:t>
            </a:r>
            <a:r>
              <a:rPr lang="ru-RU" sz="2000" dirty="0" err="1">
                <a:ea typeface="Microsoft Sans Serif" panose="020B0604020202020204" pitchFamily="34" charset="0"/>
              </a:rPr>
              <a:t>жылдын</a:t>
            </a:r>
            <a:r>
              <a:rPr lang="en-US" sz="2000" dirty="0">
                <a:ea typeface="Microsoft Sans Serif" panose="020B0604020202020204" pitchFamily="34" charset="0"/>
              </a:rPr>
              <a:t> 17-</a:t>
            </a:r>
            <a:r>
              <a:rPr lang="ru-RU" sz="2000" dirty="0" err="1">
                <a:ea typeface="Microsoft Sans Serif" panose="020B0604020202020204" pitchFamily="34" charset="0"/>
              </a:rPr>
              <a:t>апрелинде</a:t>
            </a:r>
            <a:r>
              <a:rPr lang="en-US" sz="2000" dirty="0">
                <a:ea typeface="Microsoft Sans Serif" panose="020B0604020202020204" pitchFamily="34" charset="0"/>
              </a:rPr>
              <a:t>     </a:t>
            </a:r>
            <a:r>
              <a:rPr lang="ru-RU" sz="2000" dirty="0" err="1">
                <a:ea typeface="Microsoft Sans Serif" panose="020B0604020202020204" pitchFamily="34" charset="0"/>
              </a:rPr>
              <a:t>аккредитациялык</a:t>
            </a:r>
            <a:r>
              <a:rPr lang="ru-RU" sz="2000" dirty="0">
                <a:ea typeface="Microsoft Sans Serif" panose="020B0604020202020204" pitchFamily="34" charset="0"/>
              </a:rPr>
              <a:t> </a:t>
            </a:r>
            <a:r>
              <a:rPr lang="ru-RU" sz="2000" dirty="0" err="1">
                <a:ea typeface="Microsoft Sans Serif" panose="020B0604020202020204" pitchFamily="34" charset="0"/>
              </a:rPr>
              <a:t>кеңештин</a:t>
            </a:r>
            <a:r>
              <a:rPr lang="ru-RU" sz="2000" dirty="0">
                <a:ea typeface="Microsoft Sans Serif" panose="020B0604020202020204" pitchFamily="34" charset="0"/>
              </a:rPr>
              <a:t> </a:t>
            </a:r>
            <a:r>
              <a:rPr lang="ru-RU" sz="2000" dirty="0" err="1">
                <a:ea typeface="Microsoft Sans Serif" panose="020B0604020202020204" pitchFamily="34" charset="0"/>
              </a:rPr>
              <a:t>мүчөлөрүнүн</a:t>
            </a:r>
            <a:r>
              <a:rPr lang="ru-RU" sz="2000" dirty="0">
                <a:ea typeface="Microsoft Sans Serif" panose="020B0604020202020204" pitchFamily="34" charset="0"/>
              </a:rPr>
              <a:t> </a:t>
            </a:r>
            <a:r>
              <a:rPr lang="ru-RU" sz="2000" dirty="0" err="1">
                <a:ea typeface="Microsoft Sans Serif" panose="020B0604020202020204" pitchFamily="34" charset="0"/>
              </a:rPr>
              <a:t>тизмеси</a:t>
            </a:r>
            <a:r>
              <a:rPr lang="ru-RU" sz="2000" dirty="0">
                <a:ea typeface="Microsoft Sans Serif" panose="020B0604020202020204" pitchFamily="34" charset="0"/>
              </a:rPr>
              <a:t> </a:t>
            </a:r>
            <a:r>
              <a:rPr lang="ru-RU" sz="2000" dirty="0" err="1">
                <a:ea typeface="Microsoft Sans Serif" panose="020B0604020202020204" pitchFamily="34" charset="0"/>
              </a:rPr>
              <a:t>жаңыртылды</a:t>
            </a:r>
            <a:r>
              <a:rPr lang="en-US" sz="2000" dirty="0">
                <a:ea typeface="Microsoft Sans Serif" panose="020B0604020202020204" pitchFamily="34" charset="0"/>
              </a:rPr>
              <a:t> №4-04/23.    </a:t>
            </a:r>
            <a:r>
              <a:rPr lang="en-US" sz="2000" u="sng" dirty="0">
                <a:solidFill>
                  <a:srgbClr val="0070C0"/>
                </a:solidFill>
                <a:ea typeface="SimSun" panose="02010600030101010101" pitchFamily="2" charset="-122"/>
                <a:cs typeface="Microsoft Sans Serif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ru-RU" sz="2000" u="sng" dirty="0">
                <a:solidFill>
                  <a:srgbClr val="0070C0"/>
                </a:solidFill>
                <a:ea typeface="SimSun" panose="02010600030101010101" pitchFamily="2" charset="-122"/>
                <a:cs typeface="Microsoft Sans Serif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</a:t>
            </a:r>
            <a:r>
              <a:rPr lang="en-US" sz="2000" u="sng" dirty="0" err="1">
                <a:solidFill>
                  <a:srgbClr val="0070C0"/>
                </a:solidFill>
                <a:ea typeface="SimSun" panose="02010600030101010101" pitchFamily="2" charset="-122"/>
                <a:cs typeface="Microsoft Sans Serif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sapatbilim</a:t>
            </a:r>
            <a:r>
              <a:rPr lang="ru-RU" sz="2000" u="sng" dirty="0">
                <a:solidFill>
                  <a:srgbClr val="0070C0"/>
                </a:solidFill>
                <a:ea typeface="SimSun" panose="02010600030101010101" pitchFamily="2" charset="-122"/>
                <a:cs typeface="Microsoft Sans Serif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000" u="sng" dirty="0">
                <a:solidFill>
                  <a:srgbClr val="0070C0"/>
                </a:solidFill>
                <a:ea typeface="SimSun" panose="02010600030101010101" pitchFamily="2" charset="-122"/>
                <a:cs typeface="Microsoft Sans Serif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kg</a:t>
            </a:r>
            <a:r>
              <a:rPr lang="ru-RU" sz="2000" u="sng" dirty="0">
                <a:solidFill>
                  <a:srgbClr val="0070C0"/>
                </a:solidFill>
                <a:ea typeface="SimSun" panose="02010600030101010101" pitchFamily="2" charset="-122"/>
                <a:cs typeface="Microsoft Sans Serif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000" u="sng" dirty="0">
                <a:solidFill>
                  <a:srgbClr val="0070C0"/>
                </a:solidFill>
                <a:ea typeface="SimSun" panose="02010600030101010101" pitchFamily="2" charset="-122"/>
                <a:cs typeface="Microsoft Sans Serif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accreditation</a:t>
            </a:r>
            <a:r>
              <a:rPr lang="ru-RU" sz="2000" u="sng" dirty="0">
                <a:solidFill>
                  <a:srgbClr val="0070C0"/>
                </a:solidFill>
                <a:ea typeface="SimSun" panose="02010600030101010101" pitchFamily="2" charset="-122"/>
                <a:cs typeface="Microsoft Sans Serif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en-US" sz="2000" u="sng" dirty="0">
                <a:solidFill>
                  <a:srgbClr val="0070C0"/>
                </a:solidFill>
                <a:ea typeface="SimSun" panose="02010600030101010101" pitchFamily="2" charset="-122"/>
                <a:cs typeface="Microsoft Sans Serif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results</a:t>
            </a:r>
            <a:r>
              <a:rPr lang="ru-RU" sz="2000" u="sng" dirty="0">
                <a:solidFill>
                  <a:srgbClr val="0070C0"/>
                </a:solidFill>
                <a:ea typeface="SimSun" panose="02010600030101010101" pitchFamily="2" charset="-122"/>
                <a:cs typeface="Microsoft Sans Serif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-2/</a:t>
            </a:r>
            <a:r>
              <a:rPr lang="ru-RU" sz="2000" dirty="0">
                <a:solidFill>
                  <a:srgbClr val="0070C0"/>
                </a:solidFill>
                <a:ea typeface="Microsoft Sans Serif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000" dirty="0">
              <a:ea typeface="Microsoft Sans Serif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err="1"/>
              <a:t>Укуктук</a:t>
            </a:r>
            <a:r>
              <a:rPr lang="ru-RU" sz="2000" dirty="0"/>
              <a:t> </a:t>
            </a:r>
            <a:r>
              <a:rPr lang="ru-RU" sz="2000" dirty="0" err="1"/>
              <a:t>нормативдик</a:t>
            </a:r>
            <a:r>
              <a:rPr lang="ru-RU" sz="2000" dirty="0"/>
              <a:t> </a:t>
            </a:r>
            <a:r>
              <a:rPr lang="ru-RU" sz="2000" dirty="0" err="1"/>
              <a:t>актыларга</a:t>
            </a:r>
            <a:r>
              <a:rPr lang="ru-RU" sz="2000" dirty="0"/>
              <a:t> </a:t>
            </a:r>
            <a:r>
              <a:rPr lang="ru-RU" sz="2000" dirty="0" err="1"/>
              <a:t>ылайык</a:t>
            </a:r>
            <a:r>
              <a:rPr lang="ru-RU" sz="2000" dirty="0"/>
              <a:t>  </a:t>
            </a:r>
            <a:r>
              <a:rPr lang="ru-RU" sz="2000" dirty="0" err="1"/>
              <a:t>жүргүзүп</a:t>
            </a:r>
            <a:r>
              <a:rPr lang="ru-RU" sz="2000" dirty="0"/>
              <a:t> </a:t>
            </a:r>
            <a:r>
              <a:rPr lang="ru-RU" sz="2000" dirty="0" err="1"/>
              <a:t>жаткан</a:t>
            </a:r>
            <a:r>
              <a:rPr lang="ru-RU" sz="2000" dirty="0"/>
              <a:t> </a:t>
            </a:r>
            <a:r>
              <a:rPr lang="ru-RU" sz="2000" dirty="0" err="1"/>
              <a:t>иш-аракеттерине</a:t>
            </a:r>
            <a:r>
              <a:rPr lang="ru-RU" sz="2000" dirty="0"/>
              <a:t> </a:t>
            </a:r>
            <a:r>
              <a:rPr lang="ru-RU" sz="2000" dirty="0" err="1"/>
              <a:t>ылайык</a:t>
            </a:r>
            <a:r>
              <a:rPr lang="ru-RU" sz="2000" dirty="0"/>
              <a:t>, </a:t>
            </a:r>
            <a:r>
              <a:rPr lang="ru-RU" sz="2000" dirty="0" err="1"/>
              <a:t>билим</a:t>
            </a:r>
            <a:r>
              <a:rPr lang="ru-RU" sz="2000" dirty="0"/>
              <a:t> </a:t>
            </a:r>
            <a:r>
              <a:rPr lang="ru-RU" sz="2000" dirty="0" err="1"/>
              <a:t>берүү</a:t>
            </a:r>
            <a:r>
              <a:rPr lang="ru-RU" sz="2000" dirty="0"/>
              <a:t> </a:t>
            </a:r>
            <a:r>
              <a:rPr lang="ru-RU" sz="2000" dirty="0" err="1"/>
              <a:t>программасынын</a:t>
            </a:r>
            <a:r>
              <a:rPr lang="ru-RU" sz="2000" dirty="0"/>
              <a:t> </a:t>
            </a:r>
            <a:r>
              <a:rPr lang="ru-RU" sz="2000" dirty="0" err="1"/>
              <a:t>спецификасын</a:t>
            </a:r>
            <a:r>
              <a:rPr lang="ru-RU" sz="2000" dirty="0"/>
              <a:t> </a:t>
            </a:r>
            <a:r>
              <a:rPr lang="ru-RU" sz="2000" dirty="0" err="1"/>
              <a:t>эске</a:t>
            </a:r>
            <a:r>
              <a:rPr lang="ru-RU" sz="2000" dirty="0"/>
              <a:t> </a:t>
            </a:r>
            <a:r>
              <a:rPr lang="ru-RU" sz="2000" dirty="0" err="1"/>
              <a:t>алуу</a:t>
            </a:r>
            <a:r>
              <a:rPr lang="ru-RU" sz="2000" dirty="0"/>
              <a:t> </a:t>
            </a:r>
            <a:r>
              <a:rPr lang="ru-RU" sz="2000" dirty="0" err="1"/>
              <a:t>менен</a:t>
            </a:r>
            <a:r>
              <a:rPr lang="ru-RU" sz="2000" dirty="0"/>
              <a:t>  </a:t>
            </a:r>
            <a:r>
              <a:rPr lang="ru-RU" sz="2000" dirty="0" err="1"/>
              <a:t>өзүн-өзү</a:t>
            </a:r>
            <a:r>
              <a:rPr lang="ru-RU" sz="2000" dirty="0"/>
              <a:t> </a:t>
            </a:r>
            <a:r>
              <a:rPr lang="ru-RU" sz="2000" dirty="0" err="1"/>
              <a:t>жана</a:t>
            </a:r>
            <a:r>
              <a:rPr lang="ru-RU" sz="2000" dirty="0"/>
              <a:t> </a:t>
            </a:r>
            <a:r>
              <a:rPr lang="ru-RU" sz="2000" dirty="0" err="1"/>
              <a:t>сырттан</a:t>
            </a:r>
            <a:r>
              <a:rPr lang="ru-RU" sz="2000" dirty="0"/>
              <a:t> </a:t>
            </a:r>
            <a:r>
              <a:rPr lang="ru-RU" sz="2000" dirty="0" err="1"/>
              <a:t>баалоо</a:t>
            </a:r>
            <a:r>
              <a:rPr lang="ru-RU" sz="2000" dirty="0"/>
              <a:t> </a:t>
            </a:r>
            <a:r>
              <a:rPr lang="ru-RU" sz="2000" dirty="0" err="1"/>
              <a:t>боюнча</a:t>
            </a:r>
            <a:r>
              <a:rPr lang="ru-RU" sz="2000" dirty="0"/>
              <a:t> </a:t>
            </a:r>
            <a:r>
              <a:rPr lang="ru-RU" sz="2000" dirty="0" err="1"/>
              <a:t>колдонмолор</a:t>
            </a:r>
            <a:r>
              <a:rPr lang="ru-RU" sz="2000" dirty="0"/>
              <a:t> </a:t>
            </a:r>
            <a:r>
              <a:rPr lang="ru-RU" sz="2000" dirty="0" err="1"/>
              <a:t>иштелип</a:t>
            </a:r>
            <a:r>
              <a:rPr lang="ru-RU" sz="2000" dirty="0"/>
              <a:t> </a:t>
            </a:r>
            <a:r>
              <a:rPr lang="ru-RU" sz="2000" dirty="0" err="1"/>
              <a:t>чыккан</a:t>
            </a:r>
            <a:r>
              <a:rPr lang="ru-RU" sz="2000" dirty="0"/>
              <a:t>.</a:t>
            </a:r>
            <a:r>
              <a:rPr lang="ru-RU" sz="2000" u="sng" dirty="0"/>
              <a:t>   </a:t>
            </a:r>
            <a:r>
              <a:rPr lang="ru-RU" sz="2000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https://sapatbilim.kg/documents-agency/</a:t>
            </a:r>
            <a:endParaRPr lang="ru-RU" sz="2000" dirty="0">
              <a:solidFill>
                <a:srgbClr val="0070C0"/>
              </a:solidFill>
            </a:endParaRPr>
          </a:p>
          <a:p>
            <a:r>
              <a:rPr lang="ru-RU" sz="2000" dirty="0">
                <a:solidFill>
                  <a:srgbClr val="0070C0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err="1"/>
              <a:t>Аккредитациядан</a:t>
            </a:r>
            <a:r>
              <a:rPr lang="ru-RU" sz="2000" dirty="0"/>
              <a:t> </a:t>
            </a:r>
            <a:r>
              <a:rPr lang="ru-RU" sz="2000" dirty="0" err="1"/>
              <a:t>кийинки</a:t>
            </a:r>
            <a:r>
              <a:rPr lang="ru-RU" sz="2000" dirty="0"/>
              <a:t> </a:t>
            </a:r>
            <a:r>
              <a:rPr lang="ru-RU" sz="2000" dirty="0" err="1"/>
              <a:t>иш-чараларды</a:t>
            </a:r>
            <a:r>
              <a:rPr lang="ru-RU" sz="2000" dirty="0"/>
              <a:t> </a:t>
            </a:r>
            <a:r>
              <a:rPr lang="ru-RU" sz="2000" dirty="0" err="1"/>
              <a:t>өткөрүү</a:t>
            </a:r>
            <a:r>
              <a:rPr lang="ru-RU" sz="2000" dirty="0"/>
              <a:t> </a:t>
            </a:r>
            <a:r>
              <a:rPr lang="ru-RU" sz="2000" dirty="0" err="1"/>
              <a:t>боюнча</a:t>
            </a:r>
            <a:r>
              <a:rPr lang="ru-RU" sz="2000" dirty="0"/>
              <a:t> </a:t>
            </a:r>
            <a:r>
              <a:rPr lang="ru-RU" sz="2000" dirty="0" err="1"/>
              <a:t>жобо</a:t>
            </a:r>
            <a:r>
              <a:rPr lang="ru-RU" sz="2000" dirty="0"/>
              <a:t> </a:t>
            </a:r>
            <a:r>
              <a:rPr lang="ru-RU" sz="2000" dirty="0" err="1"/>
              <a:t>иштелип</a:t>
            </a:r>
            <a:r>
              <a:rPr lang="ru-RU" sz="2000" dirty="0"/>
              <a:t> </a:t>
            </a:r>
            <a:r>
              <a:rPr lang="ru-RU" sz="2000" dirty="0" err="1"/>
              <a:t>чыкты</a:t>
            </a:r>
            <a:r>
              <a:rPr lang="ru-RU" sz="2000" dirty="0"/>
              <a:t>. </a:t>
            </a:r>
            <a:r>
              <a:rPr lang="ru-RU" sz="2000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https://sapatbilim.kg/documents-agency/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000" dirty="0">
              <a:ea typeface="Microsoft Sans Serif" panose="020B0604020202020204" pitchFamily="34" charset="0"/>
            </a:endParaRPr>
          </a:p>
          <a:p>
            <a:endParaRPr lang="ru-RU" dirty="0">
              <a:latin typeface="Times New Roman" panose="02020603050405020304" pitchFamily="18" charset="0"/>
              <a:ea typeface="Microsoft Sans Serif" panose="020B0604020202020204" pitchFamily="34" charset="0"/>
            </a:endParaRPr>
          </a:p>
          <a:p>
            <a:endParaRPr lang="ru-RU" dirty="0">
              <a:latin typeface="Times New Roman" panose="02020603050405020304" pitchFamily="18" charset="0"/>
              <a:ea typeface="Microsoft Sans Serif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256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C5A5C67-D67A-4955-AD97-8E0BBE98CF2B}"/>
              </a:ext>
            </a:extLst>
          </p:cNvPr>
          <p:cNvSpPr/>
          <p:nvPr/>
        </p:nvSpPr>
        <p:spPr>
          <a:xfrm>
            <a:off x="1934817" y="546942"/>
            <a:ext cx="71826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27-декабрда </a:t>
            </a:r>
            <a:r>
              <a:rPr lang="ru-RU" sz="2000" dirty="0" err="1"/>
              <a:t>Улуттук</a:t>
            </a:r>
            <a:r>
              <a:rPr lang="ru-RU" sz="2000" dirty="0"/>
              <a:t> </a:t>
            </a:r>
            <a:r>
              <a:rPr lang="ru-RU" sz="2000" dirty="0" err="1"/>
              <a:t>Аккредитациалоо</a:t>
            </a:r>
            <a:r>
              <a:rPr lang="ru-RU" sz="2000" dirty="0"/>
              <a:t> </a:t>
            </a:r>
            <a:r>
              <a:rPr lang="ru-RU" sz="2000" dirty="0" err="1"/>
              <a:t>Кенешинин</a:t>
            </a:r>
            <a:r>
              <a:rPr lang="ru-RU" sz="2000" dirty="0"/>
              <a:t>  </a:t>
            </a:r>
            <a:r>
              <a:rPr lang="ru-RU" sz="2000" dirty="0" err="1"/>
              <a:t>жыйыны</a:t>
            </a:r>
            <a:r>
              <a:rPr lang="ru-RU" sz="2000" dirty="0"/>
              <a:t> </a:t>
            </a:r>
            <a:r>
              <a:rPr lang="ru-RU" sz="2000" dirty="0" err="1"/>
              <a:t>болуп</a:t>
            </a:r>
            <a:r>
              <a:rPr lang="ru-RU" sz="2000" dirty="0"/>
              <a:t> </a:t>
            </a:r>
            <a:r>
              <a:rPr lang="ru-RU" sz="2000" dirty="0" err="1"/>
              <a:t>өтүп</a:t>
            </a:r>
            <a:r>
              <a:rPr lang="ru-RU" sz="2000" dirty="0"/>
              <a:t>, </a:t>
            </a:r>
            <a:r>
              <a:rPr lang="ru-RU" sz="2000" dirty="0" err="1"/>
              <a:t>мында</a:t>
            </a:r>
            <a:r>
              <a:rPr lang="ru-RU" sz="2000" dirty="0"/>
              <a:t> </a:t>
            </a:r>
            <a:r>
              <a:rPr lang="ru-RU" sz="2000" dirty="0" err="1"/>
              <a:t>Агенттиктин</a:t>
            </a:r>
            <a:r>
              <a:rPr lang="ru-RU" sz="2000" dirty="0"/>
              <a:t> </a:t>
            </a:r>
            <a:r>
              <a:rPr lang="ru-RU" sz="2000" dirty="0" err="1"/>
              <a:t>ишмердүүлүгүн</a:t>
            </a:r>
            <a:r>
              <a:rPr lang="ru-RU" sz="2000" dirty="0"/>
              <a:t> </a:t>
            </a:r>
            <a:r>
              <a:rPr lang="ru-RU" sz="2000" dirty="0" err="1"/>
              <a:t>туура</a:t>
            </a:r>
            <a:r>
              <a:rPr lang="ru-RU" sz="2000" dirty="0"/>
              <a:t> </a:t>
            </a:r>
            <a:r>
              <a:rPr lang="ru-RU" sz="2000" dirty="0" err="1"/>
              <a:t>баалоо</a:t>
            </a:r>
            <a:r>
              <a:rPr lang="ru-RU" sz="2000" dirty="0"/>
              <a:t>  </a:t>
            </a:r>
            <a:r>
              <a:rPr lang="ru-RU" sz="2000" dirty="0" err="1"/>
              <a:t>боюнча</a:t>
            </a:r>
            <a:r>
              <a:rPr lang="ru-RU" sz="2000" dirty="0"/>
              <a:t> </a:t>
            </a:r>
            <a:r>
              <a:rPr lang="ru-RU" sz="2000" dirty="0" err="1"/>
              <a:t>суроолор</a:t>
            </a:r>
            <a:r>
              <a:rPr lang="ru-RU" sz="2000" dirty="0"/>
              <a:t> </a:t>
            </a:r>
            <a:r>
              <a:rPr lang="ru-RU" sz="2000" dirty="0" err="1"/>
              <a:t>каралды</a:t>
            </a:r>
            <a:r>
              <a:rPr lang="ru-RU" sz="2000" dirty="0"/>
              <a:t>. </a:t>
            </a:r>
            <a:r>
              <a:rPr lang="ru-RU" sz="2000" dirty="0" err="1"/>
              <a:t>УАКтын</a:t>
            </a:r>
            <a:r>
              <a:rPr lang="ru-RU" sz="2000" dirty="0"/>
              <a:t> </a:t>
            </a:r>
            <a:r>
              <a:rPr lang="ru-RU" sz="2000" dirty="0" err="1"/>
              <a:t>мүчөлөрү</a:t>
            </a:r>
            <a:r>
              <a:rPr lang="ru-RU" sz="2000" dirty="0"/>
              <a:t> </a:t>
            </a:r>
            <a:r>
              <a:rPr lang="ru-RU" sz="2000" dirty="0" err="1"/>
              <a:t>добуш</a:t>
            </a:r>
            <a:r>
              <a:rPr lang="ru-RU" sz="2000" dirty="0"/>
              <a:t> </a:t>
            </a:r>
            <a:r>
              <a:rPr lang="ru-RU" sz="2000" dirty="0" err="1"/>
              <a:t>берүүнүн</a:t>
            </a:r>
            <a:r>
              <a:rPr lang="ru-RU" sz="2000" dirty="0"/>
              <a:t> </a:t>
            </a:r>
            <a:r>
              <a:rPr lang="ru-RU" sz="2000" dirty="0" err="1"/>
              <a:t>жыйынтыгында</a:t>
            </a:r>
            <a:r>
              <a:rPr lang="ru-RU" sz="2000" dirty="0"/>
              <a:t>, </a:t>
            </a:r>
            <a:r>
              <a:rPr lang="ru-RU" sz="2000" b="1" dirty="0"/>
              <a:t>"</a:t>
            </a:r>
            <a:r>
              <a:rPr lang="ru-RU" sz="2000" b="1" dirty="0" err="1"/>
              <a:t>Сапаттуу</a:t>
            </a:r>
            <a:r>
              <a:rPr lang="ru-RU" sz="2000" b="1" dirty="0"/>
              <a:t> </a:t>
            </a:r>
            <a:r>
              <a:rPr lang="ru-RU" sz="2000" b="1" dirty="0" err="1"/>
              <a:t>Билим</a:t>
            </a:r>
            <a:r>
              <a:rPr lang="ru-RU" sz="2000" b="1" dirty="0"/>
              <a:t>"</a:t>
            </a:r>
            <a:r>
              <a:rPr lang="ru-RU" sz="2000" dirty="0"/>
              <a:t> </a:t>
            </a:r>
            <a:r>
              <a:rPr lang="ru-RU" sz="2000" dirty="0" err="1"/>
              <a:t>агенттиги</a:t>
            </a:r>
            <a:r>
              <a:rPr lang="ru-RU" sz="2000" dirty="0"/>
              <a:t>  </a:t>
            </a:r>
            <a:r>
              <a:rPr lang="ru-RU" sz="2000" dirty="0" err="1"/>
              <a:t>жалпы</a:t>
            </a:r>
            <a:r>
              <a:rPr lang="ru-RU" sz="2000" dirty="0"/>
              <a:t> </a:t>
            </a:r>
            <a:r>
              <a:rPr lang="ru-RU" sz="2000" dirty="0" err="1"/>
              <a:t>добуштан</a:t>
            </a:r>
            <a:r>
              <a:rPr lang="ru-RU" sz="2000" dirty="0"/>
              <a:t> </a:t>
            </a:r>
            <a:r>
              <a:rPr lang="ru-RU" sz="2000" dirty="0" err="1"/>
              <a:t>таанылган</a:t>
            </a:r>
            <a:r>
              <a:rPr lang="ru-RU" sz="2000" dirty="0"/>
              <a:t> </a:t>
            </a:r>
            <a:r>
              <a:rPr lang="ru-RU" sz="2000" dirty="0" err="1"/>
              <a:t>агенттиги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табылды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728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B39B389-53AB-494E-9EB4-09E9B399FC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92925" y="1005184"/>
            <a:ext cx="4649093" cy="51874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y-KG" altLang="ru-RU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Учурдагы активдүүлүк</a:t>
            </a:r>
            <a:r>
              <a:rPr kumimoji="0" lang="ky-KG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EAFE58-7C2D-4745-BBD2-F5D2EAD4A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ky-KG" dirty="0"/>
          </a:p>
          <a:p>
            <a:r>
              <a:rPr lang="ky-KG" sz="64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Агенттиктин кызматкерлери эл аралык билим берүү иш-чараларына активдүү катышышат, көз карандысыз аккредитациялык агенттиктер менен өлкөнүн ичинде, ошондой эле чет өлкөлөрүктөр менен кызматташат жана аккредитациялоо процедураларына катышышат.</a:t>
            </a:r>
            <a:endParaRPr lang="ru-RU" sz="6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ky-KG" sz="64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"Сапаттуу билим "финансылык ишмердүүлүк боюнча көз карандысыз аудиттен “ЖАЗ-Аудит " ЖЧКсы аркылуу өткөн,  31-декабрь, 2021-жыл жана 31-декабрь, 2022-жыл 23, 28-февраль, 2023-жыл.</a:t>
            </a:r>
          </a:p>
          <a:p>
            <a:r>
              <a:rPr lang="ky-KG" sz="6400" b="1" dirty="0">
                <a:solidFill>
                  <a:schemeClr val="tx1"/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Эксперттерди даярдоо жана аларды аттестациялоо боюнча билим берүү ишин жүргүзүүгө лицензиянын 18-июнундагы LS200000806 лицензия берилген.  </a:t>
            </a:r>
          </a:p>
          <a:p>
            <a:r>
              <a:rPr lang="ky-KG" sz="6400" b="1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Германиянын ASIIN агенттиги тарабынан тышкы баалоодон өтүп, сертификат  EQAR жана ENQA агентстволоруна  документтерди тапшыруу боюнча сунуштама алды:</a:t>
            </a:r>
            <a:endParaRPr lang="ru-RU" sz="6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0" indent="0">
              <a:buNone/>
            </a:pPr>
            <a:r>
              <a:rPr lang="ru-RU" sz="6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 </a:t>
            </a:r>
          </a:p>
          <a:p>
            <a:r>
              <a:rPr lang="ru-RU" sz="7200" b="1" dirty="0"/>
              <a:t>Эл </a:t>
            </a:r>
            <a:r>
              <a:rPr lang="ru-RU" sz="7200" b="1" dirty="0" err="1"/>
              <a:t>аралык</a:t>
            </a:r>
            <a:r>
              <a:rPr lang="ru-RU" sz="7200" b="1" dirty="0"/>
              <a:t> </a:t>
            </a:r>
            <a:r>
              <a:rPr lang="ru-RU" sz="7200" b="1" dirty="0" err="1"/>
              <a:t>жогорку</a:t>
            </a:r>
            <a:r>
              <a:rPr lang="ru-RU" sz="7200" b="1" dirty="0"/>
              <a:t> </a:t>
            </a:r>
            <a:r>
              <a:rPr lang="ru-RU" sz="7200" b="1" dirty="0" err="1"/>
              <a:t>жана</a:t>
            </a:r>
            <a:r>
              <a:rPr lang="ru-RU" sz="7200" b="1" dirty="0"/>
              <a:t> </a:t>
            </a:r>
            <a:r>
              <a:rPr lang="ru-RU" sz="7200" b="1" dirty="0" err="1"/>
              <a:t>жогорку</a:t>
            </a:r>
            <a:r>
              <a:rPr lang="ru-RU" sz="7200" b="1" dirty="0"/>
              <a:t> </a:t>
            </a:r>
            <a:r>
              <a:rPr lang="ru-RU" sz="7200" b="1" dirty="0" err="1"/>
              <a:t>билим</a:t>
            </a:r>
            <a:r>
              <a:rPr lang="ru-RU" sz="7200" b="1" dirty="0"/>
              <a:t> </a:t>
            </a:r>
            <a:r>
              <a:rPr lang="ru-RU" sz="7200" b="1" dirty="0" err="1"/>
              <a:t>берүүнүн</a:t>
            </a:r>
            <a:r>
              <a:rPr lang="ru-RU" sz="7200" b="1" dirty="0"/>
              <a:t> </a:t>
            </a:r>
            <a:r>
              <a:rPr lang="ru-RU" sz="7200" b="1" dirty="0" err="1"/>
              <a:t>сапатын</a:t>
            </a:r>
            <a:r>
              <a:rPr lang="ru-RU" sz="7200" b="1" dirty="0"/>
              <a:t> </a:t>
            </a:r>
            <a:r>
              <a:rPr lang="ru-RU" sz="7200" b="1" dirty="0" err="1"/>
              <a:t>камсыздоо</a:t>
            </a:r>
            <a:r>
              <a:rPr lang="ru-RU" sz="7200" b="1" dirty="0"/>
              <a:t> </a:t>
            </a:r>
            <a:r>
              <a:rPr lang="ru-RU" sz="7200" b="1" dirty="0" err="1"/>
              <a:t>ассоциациясы</a:t>
            </a:r>
            <a:r>
              <a:rPr lang="ru-RU" sz="7200" b="1" dirty="0"/>
              <a:t> (QAHE) </a:t>
            </a:r>
            <a:r>
              <a:rPr lang="ru-RU" sz="7200" b="1" dirty="0" err="1"/>
              <a:t>менен</a:t>
            </a:r>
            <a:r>
              <a:rPr lang="ru-RU" sz="7200" b="1" dirty="0"/>
              <a:t> </a:t>
            </a:r>
            <a:r>
              <a:rPr lang="ru-RU" sz="7200" b="1" dirty="0" err="1"/>
              <a:t>кызматташуу</a:t>
            </a:r>
            <a:r>
              <a:rPr lang="ru-RU" sz="7200" b="1" dirty="0"/>
              <a:t> </a:t>
            </a:r>
            <a:r>
              <a:rPr lang="ru-RU" sz="7200" b="1" dirty="0" err="1"/>
              <a:t>жөнүндө</a:t>
            </a:r>
            <a:r>
              <a:rPr lang="ru-RU" sz="7200" b="1" dirty="0"/>
              <a:t> </a:t>
            </a:r>
            <a:r>
              <a:rPr lang="ru-RU" sz="7200" b="1" dirty="0" err="1"/>
              <a:t>меморандумга</a:t>
            </a:r>
            <a:r>
              <a:rPr lang="ru-RU" sz="7200" b="1" dirty="0"/>
              <a:t> кол </a:t>
            </a:r>
            <a:r>
              <a:rPr lang="ru-RU" sz="7200" b="1" dirty="0" err="1"/>
              <a:t>койду</a:t>
            </a:r>
            <a:endParaRPr lang="ru-RU" sz="7200" b="1" dirty="0"/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endParaRPr lang="ru-RU" sz="5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7420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AE596E-71D8-404F-BDDB-CFE658931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Программдык</a:t>
            </a:r>
            <a:r>
              <a:rPr lang="ru-RU" dirty="0"/>
              <a:t> </a:t>
            </a:r>
            <a:r>
              <a:rPr lang="ru-RU" dirty="0" err="1"/>
              <a:t>аккредитациялоо</a:t>
            </a:r>
            <a:endParaRPr lang="ru-RU" dirty="0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AFF2607F-E7BB-4EA3-BEB8-849C773E1A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638719"/>
              </p:ext>
            </p:extLst>
          </p:nvPr>
        </p:nvGraphicFramePr>
        <p:xfrm>
          <a:off x="2372141" y="1905000"/>
          <a:ext cx="8229600" cy="3665770"/>
        </p:xfrm>
        <a:graphic>
          <a:graphicData uri="http://schemas.openxmlformats.org/drawingml/2006/table">
            <a:tbl>
              <a:tblPr firstRow="1" firstCol="1" bandRow="1"/>
              <a:tblGrid>
                <a:gridCol w="507537">
                  <a:extLst>
                    <a:ext uri="{9D8B030D-6E8A-4147-A177-3AD203B41FA5}">
                      <a16:colId xmlns:a16="http://schemas.microsoft.com/office/drawing/2014/main" val="1488355789"/>
                    </a:ext>
                  </a:extLst>
                </a:gridCol>
                <a:gridCol w="1899688">
                  <a:extLst>
                    <a:ext uri="{9D8B030D-6E8A-4147-A177-3AD203B41FA5}">
                      <a16:colId xmlns:a16="http://schemas.microsoft.com/office/drawing/2014/main" val="1687568453"/>
                    </a:ext>
                  </a:extLst>
                </a:gridCol>
                <a:gridCol w="1265267">
                  <a:extLst>
                    <a:ext uri="{9D8B030D-6E8A-4147-A177-3AD203B41FA5}">
                      <a16:colId xmlns:a16="http://schemas.microsoft.com/office/drawing/2014/main" val="3093374116"/>
                    </a:ext>
                  </a:extLst>
                </a:gridCol>
                <a:gridCol w="1266161">
                  <a:extLst>
                    <a:ext uri="{9D8B030D-6E8A-4147-A177-3AD203B41FA5}">
                      <a16:colId xmlns:a16="http://schemas.microsoft.com/office/drawing/2014/main" val="3992226266"/>
                    </a:ext>
                  </a:extLst>
                </a:gridCol>
                <a:gridCol w="1138384">
                  <a:extLst>
                    <a:ext uri="{9D8B030D-6E8A-4147-A177-3AD203B41FA5}">
                      <a16:colId xmlns:a16="http://schemas.microsoft.com/office/drawing/2014/main" val="2674628211"/>
                    </a:ext>
                  </a:extLst>
                </a:gridCol>
                <a:gridCol w="2152563">
                  <a:extLst>
                    <a:ext uri="{9D8B030D-6E8A-4147-A177-3AD203B41FA5}">
                      <a16:colId xmlns:a16="http://schemas.microsoft.com/office/drawing/2014/main" val="2111280551"/>
                    </a:ext>
                  </a:extLst>
                </a:gridCol>
              </a:tblGrid>
              <a:tr h="12018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Агентттиктердин аталышы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жылга өткөн программанын саны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жылга өткөн программанын саны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жылга өткөн программанын саны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Жалпы саны программалардын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6580595"/>
                  </a:ext>
                </a:extLst>
              </a:tr>
              <a:tr h="59931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“Сапаттуу Билим”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863123"/>
                  </a:ext>
                </a:extLst>
              </a:tr>
              <a:tr h="29316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ЖОЖ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5714098"/>
                  </a:ext>
                </a:extLst>
              </a:tr>
              <a:tr h="29531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ОКББ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y-KG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4570160"/>
                  </a:ext>
                </a:extLst>
              </a:tr>
              <a:tr h="29531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БКББ 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y-KG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404840"/>
                  </a:ext>
                </a:extLst>
              </a:tr>
              <a:tr h="29531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ККББ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y-KG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777786"/>
                  </a:ext>
                </a:extLst>
              </a:tr>
              <a:tr h="25130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саны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жок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ky-KG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209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70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52FDB17-0F4F-4D9C-9F74-863D7FAE9353}"/>
              </a:ext>
            </a:extLst>
          </p:cNvPr>
          <p:cNvSpPr/>
          <p:nvPr/>
        </p:nvSpPr>
        <p:spPr>
          <a:xfrm>
            <a:off x="5473938" y="3244334"/>
            <a:ext cx="2067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РАХМАТ!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2279700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1063</TotalTime>
  <Words>444</Words>
  <Application>Microsoft Office PowerPoint</Application>
  <PresentationFormat>Широкоэкранный</PresentationFormat>
  <Paragraphs>76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9" baseType="lpstr">
      <vt:lpstr>SimSun</vt:lpstr>
      <vt:lpstr>Arial</vt:lpstr>
      <vt:lpstr>Calibri</vt:lpstr>
      <vt:lpstr>Century Gothic</vt:lpstr>
      <vt:lpstr>inherit</vt:lpstr>
      <vt:lpstr>Microsoft Sans Serif</vt:lpstr>
      <vt:lpstr>Segoe UI Semibold</vt:lpstr>
      <vt:lpstr>Times New Roman</vt:lpstr>
      <vt:lpstr>Wingdings</vt:lpstr>
      <vt:lpstr>Wingdings 3</vt:lpstr>
      <vt:lpstr>Легкий дым</vt:lpstr>
      <vt:lpstr>«Сапаттуу Билим” билим берүү уюмдарын жана программаларын аккредитациялоо боюнча агенттик  МИССИЯ:    билим берүү уюмдарынын билим сапатын жогорулатууга көмөктөшүү жана улуттук, эл аралык деңгээлде алардын атаандаштыкка жөндөмдүүлүгүн жогорулатуу. </vt:lpstr>
      <vt:lpstr>Биз жөнүндө: </vt:lpstr>
      <vt:lpstr>Методикалык-уюштуруу иштери</vt:lpstr>
      <vt:lpstr>Презентация PowerPoint</vt:lpstr>
      <vt:lpstr>Презентация PowerPoint</vt:lpstr>
      <vt:lpstr>Учурдагы активдүүлүк </vt:lpstr>
      <vt:lpstr>Программдык аккредитациялоо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«Сапаттуу Билим” Билим берүү уюмдарын жана программаларын аккредитациялоо боюнча агенттик»  МИССИЯ:    билим берүү уюмдарынын билим сапатын жогорулатууга көмөктөшүү жана улуттук, эл аралык деңгээлде алардын атаандаштыкка жөндөмдүүлүгүн жогорулатуу.</dc:title>
  <dc:creator>Пользователь</dc:creator>
  <cp:lastModifiedBy>Пользователь</cp:lastModifiedBy>
  <cp:revision>23</cp:revision>
  <dcterms:created xsi:type="dcterms:W3CDTF">2024-04-29T02:05:40Z</dcterms:created>
  <dcterms:modified xsi:type="dcterms:W3CDTF">2024-07-17T11:27:00Z</dcterms:modified>
</cp:coreProperties>
</file>